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713" r:id="rId3"/>
  </p:sldMasterIdLst>
  <p:sldIdLst>
    <p:sldId id="256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71" r:id="rId18"/>
  </p:sldIdLst>
  <p:sldSz cx="25400000" cy="179578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6"/>
    <p:restoredTop sz="94654"/>
  </p:normalViewPr>
  <p:slideViewPr>
    <p:cSldViewPr snapToGrid="0" snapToObjects="1">
      <p:cViewPr varScale="1">
        <p:scale>
          <a:sx n="27" d="100"/>
          <a:sy n="27" d="100"/>
        </p:scale>
        <p:origin x="13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269720" y="964224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298304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899856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672776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26972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899856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672776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1269720" y="716400"/>
            <a:ext cx="22859640" cy="13900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1298304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1269720" y="964224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1298304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899856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1672776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126972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899856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1672776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subTitle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subTitle"/>
          </p:nvPr>
        </p:nvSpPr>
        <p:spPr>
          <a:xfrm>
            <a:off x="1269720" y="716400"/>
            <a:ext cx="22859640" cy="13900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1" name="PlaceHolder 4"/>
          <p:cNvSpPr>
            <a:spLocks noGrp="1"/>
          </p:cNvSpPr>
          <p:nvPr>
            <p:ph type="body"/>
          </p:nvPr>
        </p:nvSpPr>
        <p:spPr>
          <a:xfrm>
            <a:off x="1298304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1269720" y="964224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3" name="PlaceHolder 5"/>
          <p:cNvSpPr>
            <a:spLocks noGrp="1"/>
          </p:cNvSpPr>
          <p:nvPr>
            <p:ph type="body"/>
          </p:nvPr>
        </p:nvSpPr>
        <p:spPr>
          <a:xfrm>
            <a:off x="1298304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899856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 type="body"/>
          </p:nvPr>
        </p:nvSpPr>
        <p:spPr>
          <a:xfrm>
            <a:off x="16727760" y="420192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8" name="PlaceHolder 5"/>
          <p:cNvSpPr>
            <a:spLocks noGrp="1"/>
          </p:cNvSpPr>
          <p:nvPr>
            <p:ph type="body"/>
          </p:nvPr>
        </p:nvSpPr>
        <p:spPr>
          <a:xfrm>
            <a:off x="126972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9" name="PlaceHolder 6"/>
          <p:cNvSpPr>
            <a:spLocks noGrp="1"/>
          </p:cNvSpPr>
          <p:nvPr>
            <p:ph type="body"/>
          </p:nvPr>
        </p:nvSpPr>
        <p:spPr>
          <a:xfrm>
            <a:off x="899856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40" name="PlaceHolder 7"/>
          <p:cNvSpPr>
            <a:spLocks noGrp="1"/>
          </p:cNvSpPr>
          <p:nvPr>
            <p:ph type="body"/>
          </p:nvPr>
        </p:nvSpPr>
        <p:spPr>
          <a:xfrm>
            <a:off x="16727760" y="9642240"/>
            <a:ext cx="736056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269720" y="716400"/>
            <a:ext cx="22859640" cy="13900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2983040" y="964224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62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26972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2983040" y="4201920"/>
            <a:ext cx="1115532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269720" y="9642240"/>
            <a:ext cx="22859640" cy="4968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ru-RU" sz="54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3B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/>
          <p:cNvPicPr/>
          <p:nvPr/>
        </p:nvPicPr>
        <p:blipFill>
          <a:blip r:embed="rId14"/>
          <a:stretch/>
        </p:blipFill>
        <p:spPr>
          <a:xfrm>
            <a:off x="8915400" y="-1689120"/>
            <a:ext cx="21335760" cy="21335760"/>
          </a:xfrm>
          <a:prstGeom prst="rect">
            <a:avLst/>
          </a:prstGeom>
          <a:ln w="324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sldNum"/>
          </p:nvPr>
        </p:nvSpPr>
        <p:spPr>
          <a:xfrm>
            <a:off x="718200" y="16770960"/>
            <a:ext cx="1059840" cy="1025280"/>
          </a:xfrm>
          <a:prstGeom prst="rect">
            <a:avLst/>
          </a:prstGeom>
        </p:spPr>
        <p:txBody>
          <a:bodyPr lIns="359280" tIns="359280" rIns="359280" bIns="359280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6200" b="0" strike="noStrike" spc="-1">
                <a:solidFill>
                  <a:srgbClr val="000000"/>
                </a:solidFill>
                <a:latin typeface="Helvetica Light"/>
              </a:rPr>
              <a:t>Для правки текста заглавия щёлкните мышью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Для правки структуры щёлкните мышью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Второй уровень структуры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Третий уровень структуры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Четвёртый уровень структуры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Пятый уровень структуры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Шестой уровень структуры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Image"/>
          <p:cNvPicPr/>
          <p:nvPr/>
        </p:nvPicPr>
        <p:blipFill>
          <a:blip r:embed="rId14"/>
          <a:stretch/>
        </p:blipFill>
        <p:spPr>
          <a:xfrm>
            <a:off x="8915400" y="-1689120"/>
            <a:ext cx="21335760" cy="21335760"/>
          </a:xfrm>
          <a:prstGeom prst="rect">
            <a:avLst/>
          </a:prstGeom>
          <a:ln w="3240">
            <a:noFill/>
          </a:ln>
        </p:spPr>
      </p:pic>
      <p:pic>
        <p:nvPicPr>
          <p:cNvPr id="81" name="Image"/>
          <p:cNvPicPr/>
          <p:nvPr/>
        </p:nvPicPr>
        <p:blipFill>
          <a:blip r:embed="rId15"/>
          <a:stretch/>
        </p:blipFill>
        <p:spPr>
          <a:xfrm>
            <a:off x="8915400" y="-1689120"/>
            <a:ext cx="21335760" cy="21335760"/>
          </a:xfrm>
          <a:prstGeom prst="rect">
            <a:avLst/>
          </a:prstGeom>
          <a:ln w="3240"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sldNum"/>
          </p:nvPr>
        </p:nvSpPr>
        <p:spPr>
          <a:xfrm>
            <a:off x="718200" y="16770960"/>
            <a:ext cx="1059840" cy="1025280"/>
          </a:xfrm>
          <a:prstGeom prst="rect">
            <a:avLst/>
          </a:prstGeom>
        </p:spPr>
        <p:txBody>
          <a:bodyPr lIns="359280" tIns="359280" rIns="359280" bIns="359280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6200" b="0" strike="noStrike" spc="-1">
                <a:solidFill>
                  <a:srgbClr val="000000"/>
                </a:solidFill>
                <a:latin typeface="Helvetica Light"/>
              </a:rPr>
              <a:t>Для правки текста заглавия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Для правки структуры щёлкните мышью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Второй уровень структуры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Третий уровень структуры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Четвёртый уровень структуры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Пятый уровень структуры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Шестой уровень структуры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3B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Image"/>
          <p:cNvPicPr/>
          <p:nvPr/>
        </p:nvPicPr>
        <p:blipFill>
          <a:blip r:embed="rId14"/>
          <a:stretch/>
        </p:blipFill>
        <p:spPr>
          <a:xfrm>
            <a:off x="8915400" y="-1689120"/>
            <a:ext cx="21335760" cy="21335760"/>
          </a:xfrm>
          <a:prstGeom prst="rect">
            <a:avLst/>
          </a:prstGeom>
          <a:ln w="3240">
            <a:noFill/>
          </a:ln>
        </p:spPr>
      </p:pic>
      <p:sp>
        <p:nvSpPr>
          <p:cNvPr id="202" name="PlaceHolder 1"/>
          <p:cNvSpPr>
            <a:spLocks noGrp="1"/>
          </p:cNvSpPr>
          <p:nvPr>
            <p:ph type="sldNum"/>
          </p:nvPr>
        </p:nvSpPr>
        <p:spPr>
          <a:xfrm>
            <a:off x="718200" y="16770960"/>
            <a:ext cx="1059840" cy="1025280"/>
          </a:xfrm>
          <a:prstGeom prst="rect">
            <a:avLst/>
          </a:prstGeom>
        </p:spPr>
        <p:txBody>
          <a:bodyPr lIns="359280" tIns="359280" rIns="359280" bIns="359280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title"/>
          </p:nvPr>
        </p:nvSpPr>
        <p:spPr>
          <a:xfrm>
            <a:off x="1269720" y="716400"/>
            <a:ext cx="22859640" cy="299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6200" b="0" strike="noStrike" spc="-1">
                <a:solidFill>
                  <a:srgbClr val="000000"/>
                </a:solidFill>
                <a:latin typeface="Helvetica Light"/>
              </a:rPr>
              <a:t>Для правки текста заглавия щёлкните мышью</a:t>
            </a: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1269720" y="4201920"/>
            <a:ext cx="22859640" cy="1041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Для правки структуры щёлкните мышью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Второй уровень структуры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Третий уровень структуры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5400" b="0" strike="noStrike" spc="-1">
                <a:solidFill>
                  <a:srgbClr val="000000"/>
                </a:solidFill>
                <a:latin typeface="Helvetica Light"/>
              </a:rPr>
              <a:t>Четвёртый уровень структуры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Пятый уровень структуры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Шестой уровень структуры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Helvetica Ligh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nfo@linguanet.ru" TargetMode="External"/><Relationship Id="rId1" Type="http://schemas.openxmlformats.org/officeDocument/2006/relationships/slideLayout" Target="../slideLayouts/slideLayout27.xml"/><Relationship Id="rId4" Type="http://schemas.openxmlformats.org/officeDocument/2006/relationships/hyperlink" Target="mailto:scandinavian@linguanet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ustomShape 1"/>
          <p:cNvSpPr/>
          <p:nvPr/>
        </p:nvSpPr>
        <p:spPr>
          <a:xfrm>
            <a:off x="788040" y="1163172"/>
            <a:ext cx="23780160" cy="170676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lvl="0"/>
            <a:r>
              <a:rPr lang="ru-RU" sz="7200" b="1" dirty="0">
                <a:solidFill>
                  <a:schemeClr val="bg1"/>
                </a:solidFill>
              </a:rPr>
              <a:t>Обновление на основе ФГОС3++ ПООП </a:t>
            </a:r>
          </a:p>
          <a:p>
            <a:pPr lvl="0"/>
            <a:r>
              <a:rPr lang="ru-RU" sz="7200" b="1" dirty="0">
                <a:solidFill>
                  <a:schemeClr val="bg1"/>
                </a:solidFill>
              </a:rPr>
              <a:t>по направлению подготовки </a:t>
            </a:r>
          </a:p>
          <a:p>
            <a:pPr lvl="0"/>
            <a:r>
              <a:rPr lang="ru-RU" sz="7200" b="1" dirty="0">
                <a:solidFill>
                  <a:schemeClr val="bg1"/>
                </a:solidFill>
              </a:rPr>
              <a:t>45.05.01 Перевод и </a:t>
            </a:r>
            <a:r>
              <a:rPr lang="ru-RU" sz="7200" b="1" dirty="0" err="1">
                <a:solidFill>
                  <a:schemeClr val="bg1"/>
                </a:solidFill>
              </a:rPr>
              <a:t>переводоведение</a:t>
            </a:r>
            <a:r>
              <a:rPr lang="ru-RU" sz="7200" b="1" dirty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ru-RU" sz="7200" b="1" dirty="0">
                <a:solidFill>
                  <a:schemeClr val="bg1"/>
                </a:solidFill>
              </a:rPr>
              <a:t>и разработка ООП образовательными организациями: проблемы и перспективы.</a:t>
            </a:r>
          </a:p>
        </p:txBody>
      </p:sp>
      <p:sp>
        <p:nvSpPr>
          <p:cNvPr id="242" name="CustomShape 2"/>
          <p:cNvSpPr/>
          <p:nvPr/>
        </p:nvSpPr>
        <p:spPr>
          <a:xfrm>
            <a:off x="822600" y="9210960"/>
            <a:ext cx="17192992" cy="82332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spcBef>
                <a:spcPts val="2401"/>
              </a:spcBef>
            </a:pPr>
            <a:r>
              <a:rPr lang="ru-RU" sz="4800" b="1" strike="noStrike" spc="-1" dirty="0">
                <a:solidFill>
                  <a:srgbClr val="FFFFFF"/>
                </a:solidFill>
                <a:latin typeface="Basis Grotesque Pro"/>
                <a:ea typeface="Basis Grotesque Pro"/>
              </a:rPr>
              <a:t>Е.В. Воробьева</a:t>
            </a:r>
            <a:r>
              <a:rPr lang="ru-RU" sz="4800" b="0" strike="noStrike" spc="-1" dirty="0">
                <a:solidFill>
                  <a:srgbClr val="FFFFFF"/>
                </a:solidFill>
                <a:latin typeface="Basis Grotesque Pro"/>
                <a:ea typeface="Basis Grotesque Pro"/>
              </a:rPr>
              <a:t>, </a:t>
            </a:r>
            <a:r>
              <a:rPr lang="ru-RU" sz="4800" b="0" i="1" strike="noStrike" spc="-1" dirty="0">
                <a:solidFill>
                  <a:srgbClr val="FFFFFF"/>
                </a:solidFill>
                <a:latin typeface="Basis Grotesque Pro"/>
                <a:ea typeface="Basis Grotesque Pro"/>
              </a:rPr>
              <a:t>руководитель программы подготовки по специальности 45.05.01 Перевод и </a:t>
            </a:r>
            <a:r>
              <a:rPr lang="ru-RU" sz="4800" b="0" i="1" strike="noStrike" spc="-1" dirty="0" err="1">
                <a:solidFill>
                  <a:srgbClr val="FFFFFF"/>
                </a:solidFill>
                <a:latin typeface="Basis Grotesque Pro"/>
                <a:ea typeface="Basis Grotesque Pro"/>
              </a:rPr>
              <a:t>переводоведение</a:t>
            </a:r>
            <a:r>
              <a:rPr lang="ru-RU" sz="4800" b="0" i="1" strike="noStrike" spc="-1" dirty="0">
                <a:solidFill>
                  <a:srgbClr val="FFFFFF"/>
                </a:solidFill>
                <a:latin typeface="Basis Grotesque Pro"/>
                <a:ea typeface="Basis Grotesque Pro"/>
              </a:rPr>
              <a:t>, направленность (профиль)  «Лингвистическое обеспечение военной деятельности», </a:t>
            </a:r>
            <a:r>
              <a:rPr lang="ru-RU" sz="4800" b="0" i="1" strike="noStrike" spc="-1" dirty="0" err="1">
                <a:solidFill>
                  <a:srgbClr val="FFFFFF"/>
                </a:solidFill>
                <a:latin typeface="Basis Grotesque Pro"/>
                <a:ea typeface="Basis Grotesque Pro"/>
              </a:rPr>
              <a:t>и.о</a:t>
            </a:r>
            <a:r>
              <a:rPr lang="ru-RU" sz="4800" b="0" i="1" strike="noStrike" spc="-1" dirty="0">
                <a:solidFill>
                  <a:srgbClr val="FFFFFF"/>
                </a:solidFill>
                <a:latin typeface="Basis Grotesque Pro"/>
                <a:ea typeface="Basis Grotesque Pro"/>
              </a:rPr>
              <a:t>. зав. кафедрой скандинавских, нидерландского и финского языков переводческого факультета МГЛУ</a:t>
            </a:r>
            <a:endParaRPr lang="ru-RU" sz="4800" b="0" i="1" strike="noStrike" spc="-1" dirty="0">
              <a:latin typeface="Arial"/>
            </a:endParaRPr>
          </a:p>
        </p:txBody>
      </p:sp>
      <p:pic>
        <p:nvPicPr>
          <p:cNvPr id="243" name="Image"/>
          <p:cNvPicPr/>
          <p:nvPr/>
        </p:nvPicPr>
        <p:blipFill>
          <a:blip r:embed="rId2"/>
          <a:stretch/>
        </p:blipFill>
        <p:spPr>
          <a:xfrm>
            <a:off x="8226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244" name="CustomShape 3"/>
          <p:cNvSpPr/>
          <p:nvPr/>
        </p:nvSpPr>
        <p:spPr>
          <a:xfrm>
            <a:off x="17010000" y="16662600"/>
            <a:ext cx="7558200" cy="54864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90000"/>
              </a:lnSpc>
              <a:spcBef>
                <a:spcPts val="2401"/>
              </a:spcBef>
            </a:pPr>
            <a:r>
              <a:rPr lang="ru-RU" sz="4000" spc="-1" dirty="0">
                <a:solidFill>
                  <a:srgbClr val="FFFFFF"/>
                </a:solidFill>
                <a:latin typeface="Basis Grotesque Pro"/>
                <a:ea typeface="Basis Grotesque Pro"/>
              </a:rPr>
              <a:t>26</a:t>
            </a:r>
            <a:r>
              <a:rPr lang="ru-RU" sz="4000" b="0" strike="noStrike" spc="-1" dirty="0">
                <a:solidFill>
                  <a:srgbClr val="FFFFFF"/>
                </a:solidFill>
                <a:latin typeface="Basis Grotesque Pro"/>
                <a:ea typeface="Basis Grotesque Pro"/>
              </a:rPr>
              <a:t>.03.2021</a:t>
            </a:r>
            <a:endParaRPr lang="ru-RU" sz="4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240" y="1699200"/>
            <a:ext cx="23718960" cy="1863807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14000" b="1" strike="noStrike" spc="-1" dirty="0" err="1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Профстандарты</a:t>
            </a:r>
            <a:endParaRPr lang="ru-RU" sz="140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257" name="CustomShape 3"/>
          <p:cNvSpPr/>
          <p:nvPr/>
        </p:nvSpPr>
        <p:spPr>
          <a:xfrm>
            <a:off x="842760" y="3941379"/>
            <a:ext cx="22269488" cy="9680028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8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н</a:t>
            </a:r>
            <a:r>
              <a:rPr lang="ru-RU" sz="48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а момент разработки ПООП профессиональный стандарт, охватывающий переводческую деятельность, отсутствует (но находится в разработке).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П.3.5. ФГОС ВО по направлению подготовки бакалавров: «При отсутствии профессиональных стандартов, соответствующих профессиональной деятельности выпускников, профессиональные компетенции определяются Организацией на основе анализа требований к профессиональным компетенциям, предъявляемым к выпускникам на рынке труда, обобщения отечественного и зарубежного опыта, проведения консультаций с ведущими работодателями, объединениями работодателей отрасли, в которой востребованы выпускника, иных источников».</a:t>
            </a:r>
            <a:r>
              <a:rPr lang="ru-RU" sz="48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 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8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на практике это означает: необходимо письмо потенциального работодателя, в котором будут сформулированы требования к выпускникам программы </a:t>
            </a:r>
            <a:r>
              <a:rPr lang="ru-RU" sz="4800" spc="-1" dirty="0" err="1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специалитета</a:t>
            </a:r>
            <a:r>
              <a:rPr lang="ru-RU" sz="48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.</a:t>
            </a:r>
            <a:endParaRPr lang="ru-RU" sz="48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45701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240" y="1699200"/>
            <a:ext cx="23718960" cy="164309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9600" b="1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ОПК только в обязательной части</a:t>
            </a:r>
            <a:endParaRPr lang="ru-RU" sz="96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257" name="CustomShape 3"/>
          <p:cNvSpPr/>
          <p:nvPr/>
        </p:nvSpPr>
        <p:spPr>
          <a:xfrm>
            <a:off x="527450" y="4969217"/>
            <a:ext cx="22616330" cy="10468303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нарушение логики построения учебного плана, важные для специализации дисциплины приходится ставить в обязательную часть – например, в ООП МГЛУ там оказалась дисциплина «Информационные технологии в переводе».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у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величение объема обязательной части (в ООП МГЛУ – 82</a:t>
            </a:r>
            <a:r>
              <a:rPr lang="en-US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%)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.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endParaRPr lang="en-US" sz="6000" b="0" strike="noStrike" spc="-1" dirty="0">
              <a:solidFill>
                <a:schemeClr val="accent1">
                  <a:lumMod val="75000"/>
                </a:schemeClr>
              </a:solidFill>
              <a:latin typeface="Basis Grotesque Pro"/>
              <a:ea typeface="Basis Grotesque Pro"/>
            </a:endParaRPr>
          </a:p>
        </p:txBody>
      </p:sp>
    </p:spTree>
    <p:extLst>
      <p:ext uri="{BB962C8B-B14F-4D97-AF65-F5344CB8AC3E}">
        <p14:creationId xmlns:p14="http://schemas.microsoft.com/office/powerpoint/2010/main" val="37778462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>
            <a:extLst>
              <a:ext uri="{FF2B5EF4-FFF2-40B4-BE49-F238E27FC236}">
                <a16:creationId xmlns:a16="http://schemas.microsoft.com/office/drawing/2014/main" id="{42E6AC77-2EBE-634F-96EB-E4A3C958FDF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9600" b="1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Формулировки отдельных УК</a:t>
            </a:r>
            <a:endParaRPr lang="ru-RU" sz="96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5" name="CustomShape 3">
            <a:extLst>
              <a:ext uri="{FF2B5EF4-FFF2-40B4-BE49-F238E27FC236}">
                <a16:creationId xmlns:a16="http://schemas.microsoft.com/office/drawing/2014/main" id="{FCF7E158-EF76-2348-A6D9-1ADCE05A2599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269720" y="3436883"/>
            <a:ext cx="22859640" cy="1215766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r>
              <a:rPr lang="ru-RU" sz="4800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Basis Grotesque Pro"/>
                <a:cs typeface="Arial" panose="020B0604020202020204" pitchFamily="34" charset="0"/>
              </a:rPr>
              <a:t>УК-2 (С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пособен управлять проектом на всех этапах его жизненного цикла) и УК-3 (Способен организовывать и руководить работой команды, вырабатывая командную стратегию для достижения поставленной цели) требуют введения новой дисциплины (в варианте МГЛУ - «Психология управления» и «Управление переводческими проектами). Эти дисциплины на ранних курсах читать бессмысленно, несмотря на то, что по логике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ФГОСа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данные компетенции формируются на раннем этапе (до ОПК и ПК).</a:t>
            </a:r>
          </a:p>
          <a:p>
            <a:endParaRPr lang="ru-RU" sz="4800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Basis Grotesque Pro"/>
              <a:cs typeface="Arial" panose="020B0604020202020204" pitchFamily="34" charset="0"/>
            </a:endParaRPr>
          </a:p>
          <a:p>
            <a:r>
              <a:rPr lang="ru-RU" sz="48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УК-9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 (Способен использовать базовые дефектологические знания в социальной и профессиональной сферах) требует введения отдельной дисциплины и не связана ни с какими другими компетенциями.</a:t>
            </a:r>
          </a:p>
          <a:p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8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Нет УК для об</a:t>
            </a:r>
            <a:r>
              <a:rPr lang="ru-RU" sz="48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язательных дисциплин «История» и «Философия». УК-1  - 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Способен осуществлять критический анализ проблемных ситуаций на основе системного подхода, вырабатывать стратегию действий; </a:t>
            </a:r>
            <a:r>
              <a:rPr lang="ru-RU" sz="48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УК-5 - 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Способен анализировать и учитывать разнообразие культур в процессе межкультурного взаимодействия.</a:t>
            </a:r>
            <a:endParaRPr lang="en-US" sz="4800" b="0" strike="noStrike" spc="-1" dirty="0">
              <a:solidFill>
                <a:schemeClr val="accent1">
                  <a:lumMod val="75000"/>
                </a:schemeClr>
              </a:solidFill>
              <a:latin typeface="Basis Grotesque Pro"/>
              <a:ea typeface="Basis Grotesque Pro"/>
            </a:endParaRPr>
          </a:p>
        </p:txBody>
      </p:sp>
    </p:spTree>
    <p:extLst>
      <p:ext uri="{BB962C8B-B14F-4D97-AF65-F5344CB8AC3E}">
        <p14:creationId xmlns:p14="http://schemas.microsoft.com/office/powerpoint/2010/main" val="371175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AD4D-CD54-0C40-9C8E-6D380EC24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b="1" dirty="0">
                <a:solidFill>
                  <a:schemeClr val="accent1">
                    <a:lumMod val="75000"/>
                  </a:schemeClr>
                </a:solidFill>
              </a:rPr>
              <a:t>Заготовки индикаторов плохо раскладываются на дескрипторы и плохо привязываются к дисциплинам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78FD8E-4147-FB42-A3FE-1EE2159D6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64" y="4197131"/>
            <a:ext cx="23785627" cy="73747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4F0550-8C49-5A49-8162-071AD4B5976C}"/>
              </a:ext>
            </a:extLst>
          </p:cNvPr>
          <p:cNvSpPr txBox="1"/>
          <p:nvPr/>
        </p:nvSpPr>
        <p:spPr>
          <a:xfrm>
            <a:off x="1269720" y="12423228"/>
            <a:ext cx="224416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Дисциплины: 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История, Страноведение, История литературы стран первого иностранного языка, Введение в теорию межкультурной коммуникации</a:t>
            </a:r>
          </a:p>
          <a:p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Трудности с привязкой к оценочным материалам.</a:t>
            </a:r>
          </a:p>
        </p:txBody>
      </p:sp>
    </p:spTree>
    <p:extLst>
      <p:ext uri="{BB962C8B-B14F-4D97-AF65-F5344CB8AC3E}">
        <p14:creationId xmlns:p14="http://schemas.microsoft.com/office/powerpoint/2010/main" val="574851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AD4D-CD54-0C40-9C8E-6D380EC24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b="1" dirty="0">
                <a:solidFill>
                  <a:schemeClr val="accent1">
                    <a:lumMod val="75000"/>
                  </a:schemeClr>
                </a:solidFill>
              </a:rPr>
              <a:t>Заготовки индикаторов плохо раскладываются на дескрипторы и плохо привязываются к дисциплинам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4F0550-8C49-5A49-8162-071AD4B5976C}"/>
              </a:ext>
            </a:extLst>
          </p:cNvPr>
          <p:cNvSpPr txBox="1"/>
          <p:nvPr/>
        </p:nvSpPr>
        <p:spPr>
          <a:xfrm>
            <a:off x="1269720" y="12423228"/>
            <a:ext cx="224416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Дисциплины: 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Философия, Основы языкознания, Общее языкознание</a:t>
            </a:r>
          </a:p>
          <a:p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Индикаторы сложно разложить на дескрипторы. Кафедры вынуждены отступать от ПООП и писать свои индикаторы и дескрипторы.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412AAA-B3B3-C547-AEE4-45A967388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20" y="3884816"/>
            <a:ext cx="17869618" cy="816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566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1"/>
          <p:cNvSpPr/>
          <p:nvPr/>
        </p:nvSpPr>
        <p:spPr>
          <a:xfrm>
            <a:off x="809640" y="1699200"/>
            <a:ext cx="23780160" cy="170676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14000" b="1" strike="noStrike" spc="-1">
                <a:solidFill>
                  <a:srgbClr val="FFFFFF"/>
                </a:solidFill>
                <a:latin typeface="Basis Grotesque Pro"/>
                <a:ea typeface="Basis Grotesque Pro"/>
              </a:rPr>
              <a:t>Спасибо за внимание</a:t>
            </a:r>
            <a:endParaRPr lang="ru-RU" sz="14000" b="0" strike="noStrike" spc="-1">
              <a:latin typeface="Arial"/>
            </a:endParaRPr>
          </a:p>
        </p:txBody>
      </p:sp>
      <p:sp>
        <p:nvSpPr>
          <p:cNvPr id="339" name="CustomShape 2"/>
          <p:cNvSpPr/>
          <p:nvPr/>
        </p:nvSpPr>
        <p:spPr>
          <a:xfrm>
            <a:off x="19011240" y="16038720"/>
            <a:ext cx="5555520" cy="109692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spcBef>
                <a:spcPts val="2999"/>
              </a:spcBef>
            </a:pPr>
            <a:r>
              <a:rPr lang="ru-RU" sz="4000" b="0" u="sng" strike="noStrike" spc="-1">
                <a:solidFill>
                  <a:srgbClr val="0000FF"/>
                </a:solidFill>
                <a:uFillTx/>
                <a:latin typeface="Basis Grotesque Pro"/>
                <a:ea typeface="Basis Grotesque Pro"/>
                <a:hlinkClick r:id="rId2"/>
              </a:rPr>
              <a:t>info@linguanet.ru</a:t>
            </a:r>
            <a:r>
              <a:t/>
            </a:r>
            <a:br/>
            <a:r>
              <a:rPr lang="ru-RU" sz="4000" b="0" strike="noStrike" spc="-1">
                <a:solidFill>
                  <a:srgbClr val="FFFFFF"/>
                </a:solidFill>
                <a:latin typeface="Basis Grotesque Pro"/>
                <a:ea typeface="Basis Grotesque Pro"/>
              </a:rPr>
              <a:t>linguanet.ru</a:t>
            </a:r>
            <a:endParaRPr lang="ru-RU" sz="4000" b="0" strike="noStrike" spc="-1">
              <a:latin typeface="Arial"/>
            </a:endParaRPr>
          </a:p>
        </p:txBody>
      </p:sp>
      <p:pic>
        <p:nvPicPr>
          <p:cNvPr id="340" name="Image"/>
          <p:cNvPicPr/>
          <p:nvPr/>
        </p:nvPicPr>
        <p:blipFill>
          <a:blip r:embed="rId3"/>
          <a:stretch/>
        </p:blipFill>
        <p:spPr>
          <a:xfrm>
            <a:off x="8226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341" name="CustomShape 3"/>
          <p:cNvSpPr/>
          <p:nvPr/>
        </p:nvSpPr>
        <p:spPr>
          <a:xfrm>
            <a:off x="12979440" y="16038720"/>
            <a:ext cx="5555520" cy="109692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spcBef>
                <a:spcPts val="2999"/>
              </a:spcBef>
            </a:pPr>
            <a:r>
              <a:rPr lang="ru-RU" sz="4000" b="0" strike="noStrike" spc="-1">
                <a:solidFill>
                  <a:srgbClr val="FFFFFF"/>
                </a:solidFill>
                <a:latin typeface="Basis Grotesque Pro"/>
                <a:ea typeface="Basis Grotesque Pro"/>
              </a:rPr>
              <a:t>119304, Москва,</a:t>
            </a:r>
            <a:r>
              <a:t/>
            </a:r>
            <a:br/>
            <a:r>
              <a:rPr lang="ru-RU" sz="4000" b="0" strike="noStrike" spc="-1">
                <a:solidFill>
                  <a:srgbClr val="FFFFFF"/>
                </a:solidFill>
                <a:latin typeface="Basis Grotesque Pro"/>
                <a:ea typeface="Basis Grotesque Pro"/>
              </a:rPr>
              <a:t>ул. Остоженка, 38/1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F4612-74E0-C44C-9EB1-A9F6C96A8D65}"/>
              </a:ext>
            </a:extLst>
          </p:cNvPr>
          <p:cNvSpPr txBox="1"/>
          <p:nvPr/>
        </p:nvSpPr>
        <p:spPr>
          <a:xfrm>
            <a:off x="2144110" y="6905297"/>
            <a:ext cx="8217314" cy="23206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en-US" sz="4800" b="1" spc="-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scandinavian@linguanet.ru</a:t>
            </a:r>
            <a:endParaRPr lang="en-US" sz="4800" b="1" spc="-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en-US" sz="4800" b="1" spc="-1" dirty="0">
                <a:solidFill>
                  <a:schemeClr val="bg1"/>
                </a:solidFill>
              </a:rPr>
              <a:t>+79851304643</a:t>
            </a:r>
            <a:endParaRPr lang="ru-RU" sz="4800" b="1" spc="-1" dirty="0">
              <a:solidFill>
                <a:schemeClr val="bg1"/>
              </a:solidFill>
              <a:latin typeface="Basis Grotesque Pro"/>
            </a:endParaRPr>
          </a:p>
          <a:p>
            <a:endParaRPr lang="ru-RU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240" y="1699200"/>
            <a:ext cx="23718960" cy="208836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9600" b="1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Совещание </a:t>
            </a:r>
            <a:r>
              <a:rPr lang="ru-RU" sz="9600" b="1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рабочей группы 19.03.2021</a:t>
            </a: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257" name="CustomShape 3"/>
          <p:cNvSpPr/>
          <p:nvPr/>
        </p:nvSpPr>
        <p:spPr>
          <a:xfrm>
            <a:off x="842760" y="3787560"/>
            <a:ext cx="23716440" cy="10716716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о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бновлена нормативная база документа;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скорректированы формулировки областей профессиональной деятельности выпускников;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у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точнены индикаторы профессиональных компетенций;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достигнут консенсус касательно структуры обязательной части образовательной программы;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с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оставлен примерный учебный план для обязательной части ООП и уточнены объемы входящих в ее состав структурных единиц.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4DBEAC-68B4-F240-BA2C-B7526F1856D7}"/>
              </a:ext>
            </a:extLst>
          </p:cNvPr>
          <p:cNvSpPr txBox="1"/>
          <p:nvPr/>
        </p:nvSpPr>
        <p:spPr>
          <a:xfrm>
            <a:off x="815400" y="12801600"/>
            <a:ext cx="199409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>
                <a:solidFill>
                  <a:schemeClr val="accent1">
                    <a:lumMod val="75000"/>
                  </a:schemeClr>
                </a:solidFill>
              </a:rPr>
              <a:t>Работа велась над проектом ПООП от июля 2018 года.</a:t>
            </a:r>
          </a:p>
          <a:p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2303938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520" y="1157890"/>
            <a:ext cx="23718960" cy="2494428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60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Сферы профессиональной деятельности выпускников:</a:t>
            </a: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257" name="CustomShape 3"/>
          <p:cNvSpPr/>
          <p:nvPr/>
        </p:nvSpPr>
        <p:spPr>
          <a:xfrm>
            <a:off x="815400" y="2370085"/>
            <a:ext cx="22114353" cy="4282963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лингвистическое обеспечение деятельности в интересах обороны и безопасности государства, законности и правопорядка;</a:t>
            </a:r>
            <a:endParaRPr lang="ru-RU" sz="4400" dirty="0">
              <a:solidFill>
                <a:schemeClr val="accent1">
                  <a:lumMod val="75000"/>
                </a:schemeClr>
              </a:solidFill>
              <a:effectLst/>
              <a:latin typeface="+mj-lt"/>
            </a:endParaRPr>
          </a:p>
          <a:p>
            <a:pPr marL="285750" indent="-2857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межъязыковая и межкультурная коммуникация; </a:t>
            </a:r>
          </a:p>
          <a:p>
            <a:pPr marL="285750" indent="-2857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научные исследования;</a:t>
            </a:r>
          </a:p>
          <a:p>
            <a:pPr marL="285750" indent="-2857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b="0" strike="noStrike" spc="-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межгосударс</a:t>
            </a: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твенные отношения.</a:t>
            </a:r>
            <a:endParaRPr lang="ru-RU" sz="4400" b="0" strike="noStrike" spc="-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6A413B-07C6-AC42-9E4C-797019304899}"/>
              </a:ext>
            </a:extLst>
          </p:cNvPr>
          <p:cNvSpPr txBox="1"/>
          <p:nvPr/>
        </p:nvSpPr>
        <p:spPr>
          <a:xfrm>
            <a:off x="1040524" y="7567448"/>
            <a:ext cx="10720552" cy="6603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Типы задач профессиональной деятельности: 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переводческий;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аналитический;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организационно-управленческий;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научно-исследовательский.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E9A646-495A-6A4B-A3CD-B9999312609F}"/>
              </a:ext>
            </a:extLst>
          </p:cNvPr>
          <p:cNvSpPr txBox="1"/>
          <p:nvPr/>
        </p:nvSpPr>
        <p:spPr>
          <a:xfrm>
            <a:off x="12054731" y="7535917"/>
            <a:ext cx="13345269" cy="881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Объекты профессиональной деятельности: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иностранные языки и культуры;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теория изучаемых языков и культур;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межъязыковая и межкультурная коммуникация;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теория и практика перевода.</a:t>
            </a:r>
          </a:p>
          <a:p>
            <a:pPr>
              <a:lnSpc>
                <a:spcPct val="150000"/>
              </a:lnSpc>
            </a:pP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176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5" name="CustomShape 2">
            <a:extLst>
              <a:ext uri="{FF2B5EF4-FFF2-40B4-BE49-F238E27FC236}">
                <a16:creationId xmlns:a16="http://schemas.microsoft.com/office/drawing/2014/main" id="{A3937239-6B27-664A-B029-36DCC2DC8DF2}"/>
              </a:ext>
            </a:extLst>
          </p:cNvPr>
          <p:cNvSpPr/>
          <p:nvPr/>
        </p:nvSpPr>
        <p:spPr>
          <a:xfrm>
            <a:off x="1681040" y="1515258"/>
            <a:ext cx="21841112" cy="2494428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9600" b="1" spc="-1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Возможные профили: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6000" b="1" spc="-1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(без изменений по сравнению с ФГОС 3+)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i="1" dirty="0"/>
          </a:p>
          <a:p>
            <a:pPr marL="857250" indent="-857250">
              <a:lnSpc>
                <a:spcPct val="15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chemeClr val="accent1">
                    <a:lumMod val="75000"/>
                  </a:schemeClr>
                </a:solidFill>
              </a:rPr>
              <a:t>Лингвистическое обеспечение военной деятельности; </a:t>
            </a:r>
          </a:p>
          <a:p>
            <a:pPr marL="857250" indent="-857250">
              <a:lnSpc>
                <a:spcPct val="15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chemeClr val="accent1">
                    <a:lumMod val="75000"/>
                  </a:schemeClr>
                </a:solidFill>
              </a:rPr>
              <a:t>Специальный перевод; </a:t>
            </a:r>
          </a:p>
          <a:p>
            <a:pPr marL="857250" indent="-857250">
              <a:lnSpc>
                <a:spcPct val="15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chemeClr val="accent1">
                    <a:lumMod val="75000"/>
                  </a:schemeClr>
                </a:solidFill>
              </a:rPr>
              <a:t>Лингвистическое обеспечение межгосударственных отношений.</a:t>
            </a:r>
            <a:r>
              <a:rPr lang="ru-RU" sz="60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endParaRPr lang="ru-RU" sz="6000" b="1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62673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240" y="1699200"/>
            <a:ext cx="23718960" cy="2462897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14000" b="1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Структура ООП: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b="1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b="1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257" name="CustomShape 3"/>
          <p:cNvSpPr/>
          <p:nvPr/>
        </p:nvSpPr>
        <p:spPr>
          <a:xfrm>
            <a:off x="842760" y="8017200"/>
            <a:ext cx="11596680" cy="82332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spcBef>
                <a:spcPts val="2401"/>
              </a:spcBef>
            </a:pPr>
            <a:endParaRPr lang="ru-RU" sz="6000" b="0" strike="noStrike" spc="-1" dirty="0">
              <a:latin typeface="Arial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4C4F7DA9-2259-8D45-8E79-5A856D6E8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2814"/>
              </p:ext>
            </p:extLst>
          </p:nvPr>
        </p:nvGraphicFramePr>
        <p:xfrm>
          <a:off x="840240" y="3597960"/>
          <a:ext cx="22107661" cy="1039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8574">
                  <a:extLst>
                    <a:ext uri="{9D8B030D-6E8A-4147-A177-3AD203B41FA5}">
                      <a16:colId xmlns:a16="http://schemas.microsoft.com/office/drawing/2014/main" val="2072969362"/>
                    </a:ext>
                  </a:extLst>
                </a:gridCol>
                <a:gridCol w="4849087">
                  <a:extLst>
                    <a:ext uri="{9D8B030D-6E8A-4147-A177-3AD203B41FA5}">
                      <a16:colId xmlns:a16="http://schemas.microsoft.com/office/drawing/2014/main" val="29495568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4800" dirty="0"/>
                        <a:t>ДИСЦИПЛИНЫ (МОДУЛИ)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З.Е.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10876"/>
                  </a:ext>
                </a:extLst>
              </a:tr>
              <a:tr h="746269"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Обязательная часть (не менее 60</a:t>
                      </a:r>
                      <a:r>
                        <a:rPr lang="en-US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%</a:t>
                      </a:r>
                      <a:r>
                        <a:rPr lang="ru-RU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от общего объема без учета ГИА</a:t>
                      </a:r>
                      <a:r>
                        <a:rPr lang="en-US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ru-RU" sz="4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не менее 175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553997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pPr marL="685800" indent="-685800">
                        <a:buFont typeface="Arial" panose="020B0604020202020204" pitchFamily="34" charset="0"/>
                        <a:buChar char="•"/>
                      </a:pPr>
                      <a:r>
                        <a:rPr lang="ru-RU" sz="4400" b="0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гуманитарный цикл </a:t>
                      </a:r>
                      <a:endParaRPr lang="ru-RU" sz="4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не менее 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74716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pPr marL="685800" indent="-685800">
                        <a:buFont typeface="Arial" panose="020B0604020202020204" pitchFamily="34" charset="0"/>
                        <a:buChar char="•"/>
                      </a:pPr>
                      <a:r>
                        <a:rPr lang="ru-RU" sz="4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профессиональный 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не менее 161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734034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r>
                        <a:rPr lang="ru-RU" sz="4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Часть, формируемая участниками образовательных отношений</a:t>
                      </a:r>
                      <a:r>
                        <a:rPr lang="ru-RU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ru-RU" sz="4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не менее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873174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pPr marL="685800" indent="-685800">
                        <a:buFont typeface="Arial" panose="020B0604020202020204" pitchFamily="34" charset="0"/>
                        <a:buChar char="•"/>
                      </a:pPr>
                      <a:r>
                        <a:rPr lang="ru-RU" sz="48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профильный цикл (дисциплины специализации)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не менее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144861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bg1"/>
                          </a:solidFill>
                        </a:rPr>
                        <a:t>ПРАКТИКИ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не менее 15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845739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bg1"/>
                          </a:solidFill>
                        </a:rPr>
                        <a:t>ГОСУДАРСТВЕННАЯ ИТОГОВАЯ АТТЕСТАЦИЯ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bg1"/>
                          </a:solidFill>
                        </a:rPr>
                        <a:t>6-9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197752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pPr marL="685800" indent="-685800">
                        <a:buFont typeface="Arial" panose="020B0604020202020204" pitchFamily="34" charset="0"/>
                        <a:buChar char="•"/>
                      </a:pPr>
                      <a:r>
                        <a:rPr lang="ru-RU" sz="4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государственный экзамен (экзамены)</a:t>
                      </a:r>
                      <a:endParaRPr lang="ru-RU" sz="48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344422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pPr marL="685800" indent="-685800">
                        <a:buFont typeface="Arial" panose="020B0604020202020204" pitchFamily="34" charset="0"/>
                        <a:buChar char="•"/>
                      </a:pPr>
                      <a:r>
                        <a:rPr lang="ru-RU" sz="4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выпускная квалификационная работа</a:t>
                      </a:r>
                      <a:endParaRPr lang="ru-RU" sz="48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402020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bg1"/>
                          </a:solidFill>
                        </a:rPr>
                        <a:t>ВСЕГО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800" b="1" dirty="0">
                          <a:solidFill>
                            <a:schemeClr val="bg1"/>
                          </a:solidFill>
                        </a:rPr>
                        <a:t>300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340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2947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240" y="1699200"/>
            <a:ext cx="23718960" cy="511956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8000" b="1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Дисциплины «Гуманитарного цикла»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strike="noStrike" spc="-1" dirty="0">
              <a:solidFill>
                <a:schemeClr val="accent1">
                  <a:lumMod val="75000"/>
                </a:schemeClr>
              </a:solidFill>
              <a:latin typeface="Basis Grotesque Pro"/>
              <a:ea typeface="Basis Grotesque Pro"/>
            </a:endParaRPr>
          </a:p>
          <a:p>
            <a:pPr marL="857250" indent="-85725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Философия;</a:t>
            </a:r>
          </a:p>
          <a:p>
            <a:pPr marL="857250" indent="-85725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История;</a:t>
            </a:r>
          </a:p>
          <a:p>
            <a:pPr marL="857250" indent="-85725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Правоведение;</a:t>
            </a:r>
          </a:p>
          <a:p>
            <a:pPr marL="857250" indent="-85725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Экономика;</a:t>
            </a:r>
          </a:p>
          <a:p>
            <a:pPr marL="857250" indent="-85725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Цифровая трансформация в профессиональной деятельности;</a:t>
            </a:r>
          </a:p>
          <a:p>
            <a:pPr marL="857250" indent="-85725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Безопасность жизнедеятельности.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spc="-1" dirty="0">
              <a:solidFill>
                <a:schemeClr val="accent1">
                  <a:lumMod val="75000"/>
                </a:schemeClr>
              </a:solidFill>
              <a:latin typeface="Basis Grotesque Pro"/>
              <a:ea typeface="Basis Grotesque Pro"/>
            </a:endParaRPr>
          </a:p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6000" b="1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Направлены в первую очередь на формирование универсальных компетенций (УК).</a:t>
            </a:r>
            <a:endParaRPr lang="ru-RU" sz="6000" b="1" strike="noStrike" spc="-1" dirty="0">
              <a:solidFill>
                <a:schemeClr val="accent1">
                  <a:lumMod val="75000"/>
                </a:schemeClr>
              </a:solidFill>
              <a:latin typeface="Basis Grotesque Pro"/>
              <a:ea typeface="Basis Grotesque Pro"/>
            </a:endParaRP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b="1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</p:spTree>
    <p:extLst>
      <p:ext uri="{BB962C8B-B14F-4D97-AF65-F5344CB8AC3E}">
        <p14:creationId xmlns:p14="http://schemas.microsoft.com/office/powerpoint/2010/main" val="20685624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747931" y="1636138"/>
            <a:ext cx="19055843" cy="135931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8000" b="1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Дисциплины «Профессионального цикла»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5400" b="1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(направлены в первую очередь на формирование ОПК и ПК)</a:t>
            </a:r>
            <a:endParaRPr lang="ru-RU" sz="6000" b="1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Введение в языкознание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Общее языкознание и история лингвистических учений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Стилистика русского языка и культура речи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Древние языки и культуры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Теория межкультурной коммуникации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История литературы стран изучаемого языка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Практический курс первого иностранного языка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Практикум по культуре речевого общения первого иностранного языка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Практический курс перевода первого иностранного языка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b="1" strike="noStrike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6000" b="1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693B1C-212A-D24A-86F9-8842A52AF6F8}"/>
              </a:ext>
            </a:extLst>
          </p:cNvPr>
          <p:cNvSpPr txBox="1"/>
          <p:nvPr/>
        </p:nvSpPr>
        <p:spPr>
          <a:xfrm>
            <a:off x="9129528" y="8756508"/>
            <a:ext cx="15793747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Практический курс второго иностранного языка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Практикум по культуре речевого общения второго иностранного языка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Практический курс перевода второго иностранного языка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Основы теории первого иностранного языка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Теоретическая фонетика 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Теоретическая грамматика 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Лексикология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языка и введение в </a:t>
            </a:r>
            <a:r>
              <a:rPr lang="ru-RU" sz="36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спецфилологию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Стилистика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Основы теории второго иностранного языка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Теория перевода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Страноведение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Физическая культура и спорт</a:t>
            </a:r>
            <a:endParaRPr lang="ru-RU" sz="3600" b="1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201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240" y="1699200"/>
            <a:ext cx="23718960" cy="5119560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9600" b="1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Дисциплины «Профильного цикла»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4400" b="1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Определяются выбранным образовательной организацией профилем и направлены в первую очередь на формирование профессиональных компетенций (ПК). Например (ООП Московского государственного лингвистического университета):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4400" b="1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Основы военной подготовки</a:t>
            </a: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Военно-политический перевод (первый иностранный язык)</a:t>
            </a: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Военно-политический перевод (второй иностранный язык)</a:t>
            </a: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Лингвистическое обеспечение международного военно-политического сотрудничества (первый иностранный язык)</a:t>
            </a: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Лингвистическое обеспечение международного военно-политического сотрудничества (второй иностранный язык)</a:t>
            </a: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 err="1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Англосфера</a:t>
            </a: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: генезис и развитие</a:t>
            </a: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Управленческая психология</a:t>
            </a:r>
          </a:p>
          <a:p>
            <a:pPr marL="571500" indent="-571500">
              <a:lnSpc>
                <a:spcPct val="8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44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Управление переводческими проектами</a:t>
            </a:r>
          </a:p>
          <a:p>
            <a:pPr>
              <a:lnSpc>
                <a:spcPct val="80000"/>
              </a:lnSpc>
              <a:spcBef>
                <a:spcPts val="2401"/>
              </a:spcBef>
            </a:pPr>
            <a:endParaRPr lang="ru-RU" sz="4400" b="1" spc="-1" dirty="0">
              <a:solidFill>
                <a:schemeClr val="accent1">
                  <a:lumMod val="75000"/>
                </a:schemeClr>
              </a:solidFill>
              <a:latin typeface="Basis Grotesque Pro"/>
            </a:endParaRP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</p:spTree>
    <p:extLst>
      <p:ext uri="{BB962C8B-B14F-4D97-AF65-F5344CB8AC3E}">
        <p14:creationId xmlns:p14="http://schemas.microsoft.com/office/powerpoint/2010/main" val="19377977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2"/>
          <p:cNvSpPr/>
          <p:nvPr/>
        </p:nvSpPr>
        <p:spPr>
          <a:xfrm>
            <a:off x="840240" y="1699200"/>
            <a:ext cx="23718960" cy="1296248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2401"/>
              </a:spcBef>
            </a:pPr>
            <a:r>
              <a:rPr lang="ru-RU" sz="8000" b="1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Основные трудности формирования ПООП и ООП</a:t>
            </a:r>
            <a:endParaRPr lang="ru-RU" sz="80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pic>
        <p:nvPicPr>
          <p:cNvPr id="256" name="Image"/>
          <p:cNvPicPr/>
          <p:nvPr/>
        </p:nvPicPr>
        <p:blipFill>
          <a:blip r:embed="rId2"/>
          <a:stretch/>
        </p:blipFill>
        <p:spPr>
          <a:xfrm>
            <a:off x="815400" y="15437520"/>
            <a:ext cx="7558200" cy="2088360"/>
          </a:xfrm>
          <a:prstGeom prst="rect">
            <a:avLst/>
          </a:prstGeom>
          <a:ln w="3240">
            <a:noFill/>
          </a:ln>
        </p:spPr>
      </p:pic>
      <p:sp>
        <p:nvSpPr>
          <p:cNvPr id="257" name="CustomShape 3"/>
          <p:cNvSpPr/>
          <p:nvPr/>
        </p:nvSpPr>
        <p:spPr>
          <a:xfrm>
            <a:off x="842759" y="3342289"/>
            <a:ext cx="22048771" cy="8576441"/>
          </a:xfrm>
          <a:prstGeom prst="rect">
            <a:avLst/>
          </a:prstGeom>
          <a:noFill/>
          <a:ln w="32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857250" indent="-857250">
              <a:lnSpc>
                <a:spcPct val="15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с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  <a:ea typeface="Basis Grotesque Pro"/>
              </a:rPr>
              <a:t>оотнесение с профессиональным стандартом;</a:t>
            </a:r>
          </a:p>
          <a:p>
            <a:pPr marL="857250" indent="-857250">
              <a:lnSpc>
                <a:spcPct val="15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ОПК могут соотноситься только с дисциплинами обязатель</a:t>
            </a: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ной части;</a:t>
            </a:r>
          </a:p>
          <a:p>
            <a:pPr marL="857250" indent="-857250">
              <a:lnSpc>
                <a:spcPct val="15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ф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ормулировки отдельных УК;</a:t>
            </a:r>
          </a:p>
          <a:p>
            <a:pPr marL="857250" indent="-857250">
              <a:lnSpc>
                <a:spcPct val="15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r>
              <a:rPr lang="ru-RU" sz="6000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и</a:t>
            </a:r>
            <a:r>
              <a:rPr lang="ru-RU" sz="6000" b="0" strike="noStrike" spc="-1" dirty="0">
                <a:solidFill>
                  <a:schemeClr val="accent1">
                    <a:lumMod val="75000"/>
                  </a:schemeClr>
                </a:solidFill>
                <a:latin typeface="Basis Grotesque Pro"/>
              </a:rPr>
              <a:t>ндикаторы некоторых компетенций в ПООП.</a:t>
            </a:r>
          </a:p>
          <a:p>
            <a:pPr marL="857250" indent="-857250">
              <a:lnSpc>
                <a:spcPct val="90000"/>
              </a:lnSpc>
              <a:spcBef>
                <a:spcPts val="2401"/>
              </a:spcBef>
              <a:buFont typeface="Arial" panose="020B0604020202020204" pitchFamily="34" charset="0"/>
              <a:buChar char="•"/>
            </a:pPr>
            <a:endParaRPr lang="ru-RU" sz="6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41125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920</Words>
  <Application>Microsoft Office PowerPoint</Application>
  <PresentationFormat>Произвольный</PresentationFormat>
  <Paragraphs>133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Basis Grotesque Pro</vt:lpstr>
      <vt:lpstr>DejaVu Sans</vt:lpstr>
      <vt:lpstr>Helvetica Light</vt:lpstr>
      <vt:lpstr>Symbol</vt:lpstr>
      <vt:lpstr>Times New Roman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Формулировки отдельных УК</vt:lpstr>
      <vt:lpstr>Заготовки индикаторов плохо раскладываются на дескрипторы и плохо привязываются к дисциплинам</vt:lpstr>
      <vt:lpstr>Заготовки индикаторов плохо раскладываются на дескрипторы и плохо привязываются к дисциплинам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dc:description/>
  <cp:lastModifiedBy>User</cp:lastModifiedBy>
  <cp:revision>18</cp:revision>
  <dcterms:modified xsi:type="dcterms:W3CDTF">2021-04-01T06:24:51Z</dcterms:modified>
  <dc:language>ru-RU</dc:language>
</cp:coreProperties>
</file>